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3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7AE95-2378-4E53-A02C-F902B5E2D063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F2AF3-C26C-49F2-B65D-350B4C50BA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AADE3-9B8B-48BF-A07B-DD5C144DDB14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7DF09-4701-41BA-A67C-61AE9FE62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48A77-098A-4E55-835D-A6912CF2AF13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AEA3D-841F-4063-B8DD-D1D6F3F575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97770-0E5F-4955-97BF-F3B8D695691E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80BD5-A0AC-496D-9608-AA8F7373B7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5D5DD-4DD2-4CE3-8A86-FEBD14800B46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4C5D2-DAC7-486C-B436-FA66249924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70105-68A7-4061-B03C-72A3B58AFFC1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EDC7B-9F43-4260-998E-DB9E47610E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4C50A-DBF2-4EAA-819A-226B142D1C8A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7919F-5A55-4279-8E27-6474317C7E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FD99A-E1F7-4FDF-B4F5-DC082354E6F3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06EC6-C932-4870-9C8B-E305942373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77AE9-51CB-43A9-87E7-C6E317FBC7C2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6D827-C8A4-48D1-AEFF-A0219D172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142C6-3009-4BE2-95E5-A98E3841C63B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8F09C-2331-4873-8990-DCC599A94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4D151-0360-4375-85FA-7C472CD7E9D9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C769C-50EA-4813-B061-E645F0E091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57E268E-2D18-46AE-BEAD-530B65972284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B9A3CD-D4BC-4EBD-8338-38C932494D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86" r:id="rId9"/>
    <p:sldLayoutId id="2147483677" r:id="rId10"/>
    <p:sldLayoutId id="2147483676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692150"/>
            <a:ext cx="8424862" cy="5545138"/>
          </a:xfrm>
        </p:spPr>
        <p:txBody>
          <a:bodyPr/>
          <a:lstStyle/>
          <a:p>
            <a:pPr algn="ctr"/>
            <a:r>
              <a:rPr lang="ru-RU" sz="4000" b="1" smtClean="0">
                <a:solidFill>
                  <a:srgbClr val="002060"/>
                </a:solidFill>
                <a:cs typeface="Times New Roman" pitchFamily="18" charset="0"/>
              </a:rPr>
              <a:t>Мастер-класс для педагогов</a:t>
            </a:r>
          </a:p>
          <a:p>
            <a:endParaRPr lang="ru-RU" sz="4000" b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i="1" smtClean="0">
                <a:solidFill>
                  <a:srgbClr val="002060"/>
                </a:solidFill>
                <a:cs typeface="Times New Roman" pitchFamily="18" charset="0"/>
              </a:rPr>
              <a:t>«Подвижные игры </a:t>
            </a:r>
          </a:p>
          <a:p>
            <a:pPr algn="ctr"/>
            <a:r>
              <a:rPr lang="ru-RU" sz="6000" b="1" i="1" smtClean="0">
                <a:solidFill>
                  <a:srgbClr val="002060"/>
                </a:solidFill>
                <a:cs typeface="Times New Roman" pitchFamily="18" charset="0"/>
              </a:rPr>
              <a:t>в жизни детей»</a:t>
            </a:r>
            <a:endParaRPr lang="ru-RU" sz="6000" b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ъект 2"/>
          <p:cNvSpPr>
            <a:spLocks noGrp="1"/>
          </p:cNvSpPr>
          <p:nvPr>
            <p:ph sz="quarter" idx="13"/>
          </p:nvPr>
        </p:nvSpPr>
        <p:spPr>
          <a:xfrm>
            <a:off x="457200" y="333375"/>
            <a:ext cx="8229600" cy="5975350"/>
          </a:xfrm>
        </p:spPr>
        <p:txBody>
          <a:bodyPr/>
          <a:lstStyle/>
          <a:p>
            <a:pPr marL="44450" indent="0">
              <a:buFont typeface="Georgia" pitchFamily="18" charset="0"/>
              <a:buNone/>
            </a:pPr>
            <a:r>
              <a:rPr lang="ru-RU" sz="3200" b="1" smtClean="0">
                <a:solidFill>
                  <a:srgbClr val="002060"/>
                </a:solidFill>
              </a:rPr>
              <a:t>«Карлики и великаны»</a:t>
            </a:r>
            <a:endParaRPr lang="ru-RU" sz="3200" smtClean="0">
              <a:solidFill>
                <a:srgbClr val="002060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981075"/>
            <a:ext cx="6985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7389813" cy="5145087"/>
          </a:xfrm>
        </p:spPr>
        <p:txBody>
          <a:bodyPr/>
          <a:lstStyle/>
          <a:p>
            <a:pPr marL="44450" indent="0">
              <a:lnSpc>
                <a:spcPct val="150000"/>
              </a:lnSpc>
              <a:buFont typeface="Georgia" pitchFamily="18" charset="0"/>
              <a:buNone/>
            </a:pPr>
            <a:r>
              <a:rPr lang="ru-RU" sz="2800" b="1" i="1" smtClean="0">
                <a:solidFill>
                  <a:srgbClr val="002060"/>
                </a:solidFill>
              </a:rPr>
              <a:t>«Мастерство — это то, чего можно добиться.</a:t>
            </a:r>
          </a:p>
          <a:p>
            <a:pPr marL="44450" indent="0">
              <a:lnSpc>
                <a:spcPct val="150000"/>
              </a:lnSpc>
              <a:buFont typeface="Georgia" pitchFamily="18" charset="0"/>
              <a:buNone/>
            </a:pPr>
            <a:r>
              <a:rPr lang="ru-RU" sz="2800" b="1" i="1" smtClean="0">
                <a:solidFill>
                  <a:srgbClr val="002060"/>
                </a:solidFill>
              </a:rPr>
              <a:t>И как могут быть известны мастер — токарь, прекрасный мастер — врач, так должен и может быть прекрасным мастером педагог…»</a:t>
            </a:r>
            <a:endParaRPr lang="ru-RU" sz="2800" b="1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Объект 2"/>
          <p:cNvSpPr>
            <a:spLocks noGrp="1"/>
          </p:cNvSpPr>
          <p:nvPr>
            <p:ph sz="quarter" idx="13"/>
          </p:nvPr>
        </p:nvSpPr>
        <p:spPr>
          <a:xfrm>
            <a:off x="468313" y="260350"/>
            <a:ext cx="8434387" cy="5905500"/>
          </a:xfrm>
        </p:spPr>
        <p:txBody>
          <a:bodyPr/>
          <a:lstStyle/>
          <a:p>
            <a:endParaRPr lang="ru-RU" smtClean="0"/>
          </a:p>
          <a:p>
            <a:pPr>
              <a:lnSpc>
                <a:spcPct val="150000"/>
              </a:lnSpc>
            </a:pPr>
            <a:r>
              <a:rPr lang="ru-RU" sz="2400" b="1" smtClean="0">
                <a:solidFill>
                  <a:srgbClr val="002060"/>
                </a:solidFill>
              </a:rPr>
              <a:t>Подвижные игры:</a:t>
            </a:r>
          </a:p>
          <a:p>
            <a:pPr>
              <a:lnSpc>
                <a:spcPct val="150000"/>
              </a:lnSpc>
            </a:pPr>
            <a:r>
              <a:rPr lang="ru-RU" sz="2400" b="1" smtClean="0">
                <a:solidFill>
                  <a:srgbClr val="002060"/>
                </a:solidFill>
              </a:rPr>
              <a:t>- развивают координацию, благотворно влияя на вестибулярный аппарат</a:t>
            </a:r>
          </a:p>
          <a:p>
            <a:pPr>
              <a:lnSpc>
                <a:spcPct val="150000"/>
              </a:lnSpc>
            </a:pPr>
            <a:r>
              <a:rPr lang="ru-RU" sz="2400" b="1" smtClean="0">
                <a:solidFill>
                  <a:srgbClr val="002060"/>
                </a:solidFill>
              </a:rPr>
              <a:t>- стимулируют кровообращение, укрепляя сердечно-сосудистую систему</a:t>
            </a:r>
          </a:p>
          <a:p>
            <a:pPr>
              <a:lnSpc>
                <a:spcPct val="150000"/>
              </a:lnSpc>
            </a:pPr>
            <a:r>
              <a:rPr lang="ru-RU" sz="2400" b="1" smtClean="0">
                <a:solidFill>
                  <a:srgbClr val="002060"/>
                </a:solidFill>
              </a:rPr>
              <a:t>- способствуют формированию правильной осанки и повышению иммунитета к заболеваниям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ъект 2"/>
          <p:cNvSpPr>
            <a:spLocks noGrp="1"/>
          </p:cNvSpPr>
          <p:nvPr>
            <p:ph sz="quarter" idx="13"/>
          </p:nvPr>
        </p:nvSpPr>
        <p:spPr>
          <a:xfrm>
            <a:off x="457200" y="404813"/>
            <a:ext cx="8229600" cy="5903912"/>
          </a:xfrm>
        </p:spPr>
        <p:txBody>
          <a:bodyPr/>
          <a:lstStyle/>
          <a:p>
            <a:endParaRPr lang="ru-RU" smtClean="0"/>
          </a:p>
          <a:p>
            <a:endParaRPr lang="ru-RU" smtClean="0"/>
          </a:p>
          <a:p>
            <a:pPr>
              <a:lnSpc>
                <a:spcPct val="150000"/>
              </a:lnSpc>
            </a:pPr>
            <a:r>
              <a:rPr lang="ru-RU" sz="2400" b="1" smtClean="0">
                <a:solidFill>
                  <a:srgbClr val="002060"/>
                </a:solidFill>
              </a:rPr>
              <a:t>Характерная особенность подвижных игр – комплексность воздействия на организм и на все стороны личности ребёнка: в игре одновременно осуществляется физическое, умственное, нравственное, эстетическое и трудовое воспитание.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2"/>
          <p:cNvSpPr>
            <a:spLocks noGrp="1"/>
          </p:cNvSpPr>
          <p:nvPr>
            <p:ph sz="quarter" idx="13"/>
          </p:nvPr>
        </p:nvSpPr>
        <p:spPr>
          <a:xfrm>
            <a:off x="457200" y="549275"/>
            <a:ext cx="8229600" cy="57594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b="1" smtClean="0">
                <a:solidFill>
                  <a:srgbClr val="002060"/>
                </a:solidFill>
              </a:rPr>
              <a:t>Правила регулируют поведение играющих и способствуют выработке взаимопомощи, коллективизма, честности, дисциплинированности. </a:t>
            </a:r>
          </a:p>
          <a:p>
            <a:pPr>
              <a:lnSpc>
                <a:spcPct val="150000"/>
              </a:lnSpc>
            </a:pPr>
            <a:r>
              <a:rPr lang="ru-RU" b="1" smtClean="0">
                <a:solidFill>
                  <a:srgbClr val="002060"/>
                </a:solidFill>
              </a:rPr>
              <a:t>Вместе с тем необходимость выполнять правила, а также преодолевать препятствия, неизбежные в игре, содействует воспитанию волевых качеств – выдержки, смелости, решительности, умения справляться с отрицательными эмоциями.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ъект 2"/>
          <p:cNvSpPr>
            <a:spLocks noGrp="1"/>
          </p:cNvSpPr>
          <p:nvPr>
            <p:ph sz="quarter" idx="13"/>
          </p:nvPr>
        </p:nvSpPr>
        <p:spPr>
          <a:xfrm>
            <a:off x="468313" y="765175"/>
            <a:ext cx="8135937" cy="51117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b="1" smtClean="0">
                <a:solidFill>
                  <a:srgbClr val="002060"/>
                </a:solidFill>
              </a:rPr>
              <a:t>Выполняя различные роли, изображая разнообразные действия, дети практически используют свои знания о повадках животных, птиц, насекомых, о явлениях природы, о средствах передвижения, о современной технике. В процессе игр создаются возможности для развития речи, упражнений в счёте и т. д.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260350"/>
            <a:ext cx="8229600" cy="6264275"/>
          </a:xfrm>
        </p:spPr>
        <p:txBody>
          <a:bodyPr rtlCol="0">
            <a:normAutofit lnSpcReduction="10000"/>
          </a:bodyPr>
          <a:lstStyle/>
          <a:p>
            <a:pPr indent="-182880" fontAlgn="auto">
              <a:lnSpc>
                <a:spcPct val="160000"/>
              </a:lnSpc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dirty="0">
                <a:solidFill>
                  <a:srgbClr val="002060"/>
                </a:solidFill>
              </a:rPr>
              <a:t>О</a:t>
            </a:r>
            <a:r>
              <a:rPr lang="ru-RU" sz="2400" b="1" dirty="0" smtClean="0">
                <a:solidFill>
                  <a:srgbClr val="002060"/>
                </a:solidFill>
              </a:rPr>
              <a:t>бщие </a:t>
            </a:r>
            <a:r>
              <a:rPr lang="ru-RU" sz="2400" b="1" dirty="0">
                <a:solidFill>
                  <a:srgbClr val="002060"/>
                </a:solidFill>
              </a:rPr>
              <a:t>правила организации игры</a:t>
            </a:r>
            <a:r>
              <a:rPr lang="ru-RU" sz="2400" b="1" dirty="0" smtClean="0">
                <a:solidFill>
                  <a:srgbClr val="002060"/>
                </a:solidFill>
              </a:rPr>
              <a:t>: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endParaRPr lang="ru-RU" sz="2400" b="1" dirty="0">
              <a:solidFill>
                <a:srgbClr val="002060"/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dirty="0">
                <a:solidFill>
                  <a:srgbClr val="002060"/>
                </a:solidFill>
              </a:rPr>
              <a:t>• Игра не должна включать даже малейшую возможность риска, угрожающего здоровью ребенка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endParaRPr lang="ru-RU" sz="2400" b="1" dirty="0">
              <a:solidFill>
                <a:srgbClr val="002060"/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dirty="0">
                <a:solidFill>
                  <a:srgbClr val="002060"/>
                </a:solidFill>
              </a:rPr>
              <a:t>• Игра требует чувства меры и осторожности. Она не должна быть излишне азартной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endParaRPr lang="ru-RU" sz="2400" b="1" dirty="0">
              <a:solidFill>
                <a:srgbClr val="002060"/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dirty="0">
                <a:solidFill>
                  <a:srgbClr val="002060"/>
                </a:solidFill>
              </a:rPr>
              <a:t>• Заканчивайте игру ярко, эмоционально, результативно — победа, поражение, ничья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endParaRPr lang="ru-RU" sz="2400" b="1" dirty="0">
              <a:solidFill>
                <a:srgbClr val="002060"/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dirty="0">
                <a:solidFill>
                  <a:srgbClr val="002060"/>
                </a:solidFill>
              </a:rPr>
              <a:t>• Помните, что состязательность в игре — это не самоцель, а лишь средство индивидуального самовыражения каждого ребенка.</a:t>
            </a:r>
          </a:p>
          <a:p>
            <a:pPr marL="13716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260350"/>
            <a:ext cx="8229600" cy="6337300"/>
          </a:xfrm>
        </p:spPr>
        <p:txBody>
          <a:bodyPr rtlCol="0">
            <a:normAutofit fontScale="62500" lnSpcReduction="20000"/>
          </a:bodyPr>
          <a:lstStyle/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b="1" dirty="0">
                <a:solidFill>
                  <a:srgbClr val="002060"/>
                </a:solidFill>
              </a:rPr>
              <a:t>Методика проведения подвижной игры включает в себя:</a:t>
            </a:r>
            <a:endParaRPr lang="ru-RU" sz="2600" dirty="0">
              <a:solidFill>
                <a:srgbClr val="002060"/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600" b="1" dirty="0">
                <a:solidFill>
                  <a:srgbClr val="002060"/>
                </a:solidFill>
              </a:rPr>
              <a:t>1.</a:t>
            </a:r>
            <a:r>
              <a:rPr lang="ru-RU" sz="2600" b="1" i="1" dirty="0">
                <a:solidFill>
                  <a:srgbClr val="002060"/>
                </a:solidFill>
              </a:rPr>
              <a:t>Сбор </a:t>
            </a:r>
            <a:r>
              <a:rPr lang="ru-RU" sz="2600" b="1" i="1" dirty="0" smtClean="0">
                <a:solidFill>
                  <a:srgbClr val="002060"/>
                </a:solidFill>
              </a:rPr>
              <a:t>детей:</a:t>
            </a:r>
            <a:endParaRPr lang="ru-RU" sz="2600" b="1" dirty="0">
              <a:solidFill>
                <a:srgbClr val="002060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dirty="0" smtClean="0">
                <a:solidFill>
                  <a:srgbClr val="002060"/>
                </a:solidFill>
              </a:rPr>
              <a:t>- по бубну;</a:t>
            </a:r>
            <a:endParaRPr lang="ru-RU" sz="2600" dirty="0">
              <a:solidFill>
                <a:srgbClr val="002060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dirty="0" smtClean="0">
                <a:solidFill>
                  <a:srgbClr val="002060"/>
                </a:solidFill>
              </a:rPr>
              <a:t>- колокольчику;</a:t>
            </a:r>
            <a:endParaRPr lang="ru-RU" sz="2600" dirty="0">
              <a:solidFill>
                <a:srgbClr val="002060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dirty="0" smtClean="0">
                <a:solidFill>
                  <a:srgbClr val="002060"/>
                </a:solidFill>
              </a:rPr>
              <a:t>- хлопки;</a:t>
            </a:r>
            <a:endParaRPr lang="ru-RU" sz="2600" dirty="0">
              <a:solidFill>
                <a:srgbClr val="002060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dirty="0" smtClean="0">
                <a:solidFill>
                  <a:srgbClr val="002060"/>
                </a:solidFill>
              </a:rPr>
              <a:t>- просто </a:t>
            </a:r>
            <a:r>
              <a:rPr lang="ru-RU" sz="2600" dirty="0">
                <a:solidFill>
                  <a:srgbClr val="002060"/>
                </a:solidFill>
              </a:rPr>
              <a:t>предложить </a:t>
            </a:r>
            <a:r>
              <a:rPr lang="ru-RU" sz="2600" dirty="0" smtClean="0">
                <a:solidFill>
                  <a:srgbClr val="002060"/>
                </a:solidFill>
              </a:rPr>
              <a:t>подойти;</a:t>
            </a:r>
            <a:endParaRPr lang="ru-RU" sz="2600" dirty="0">
              <a:solidFill>
                <a:srgbClr val="002060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dirty="0" smtClean="0">
                <a:solidFill>
                  <a:srgbClr val="002060"/>
                </a:solidFill>
              </a:rPr>
              <a:t>- дежурным </a:t>
            </a:r>
            <a:r>
              <a:rPr lang="ru-RU" sz="2600" dirty="0">
                <a:solidFill>
                  <a:srgbClr val="002060"/>
                </a:solidFill>
              </a:rPr>
              <a:t>собрать </a:t>
            </a:r>
            <a:r>
              <a:rPr lang="ru-RU" sz="2600" dirty="0" smtClean="0">
                <a:solidFill>
                  <a:srgbClr val="002060"/>
                </a:solidFill>
              </a:rPr>
              <a:t>детей;</a:t>
            </a:r>
            <a:endParaRPr lang="ru-RU" sz="2600" dirty="0">
              <a:solidFill>
                <a:srgbClr val="002060"/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600" b="1" dirty="0">
                <a:solidFill>
                  <a:srgbClr val="002060"/>
                </a:solidFill>
              </a:rPr>
              <a:t>2.</a:t>
            </a:r>
            <a:r>
              <a:rPr lang="ru-RU" sz="2600" b="1" i="1" dirty="0">
                <a:solidFill>
                  <a:srgbClr val="002060"/>
                </a:solidFill>
              </a:rPr>
              <a:t>Расстановка </a:t>
            </a:r>
            <a:r>
              <a:rPr lang="ru-RU" sz="2600" b="1" i="1" dirty="0" smtClean="0">
                <a:solidFill>
                  <a:srgbClr val="002060"/>
                </a:solidFill>
              </a:rPr>
              <a:t>детей:</a:t>
            </a:r>
            <a:endParaRPr lang="ru-RU" sz="2600" b="1" dirty="0">
              <a:solidFill>
                <a:srgbClr val="002060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dirty="0" smtClean="0">
                <a:solidFill>
                  <a:srgbClr val="002060"/>
                </a:solidFill>
              </a:rPr>
              <a:t>- сразу </a:t>
            </a:r>
            <a:r>
              <a:rPr lang="ru-RU" sz="2600" dirty="0">
                <a:solidFill>
                  <a:srgbClr val="002060"/>
                </a:solidFill>
              </a:rPr>
              <a:t>так, как нужно для </a:t>
            </a:r>
            <a:r>
              <a:rPr lang="ru-RU" sz="2600" dirty="0" smtClean="0">
                <a:solidFill>
                  <a:srgbClr val="002060"/>
                </a:solidFill>
              </a:rPr>
              <a:t>игры;</a:t>
            </a:r>
            <a:endParaRPr lang="ru-RU" sz="2600" dirty="0">
              <a:solidFill>
                <a:srgbClr val="002060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dirty="0" smtClean="0">
                <a:solidFill>
                  <a:srgbClr val="002060"/>
                </a:solidFill>
              </a:rPr>
              <a:t>- по </a:t>
            </a:r>
            <a:r>
              <a:rPr lang="ru-RU" sz="2600" dirty="0">
                <a:solidFill>
                  <a:srgbClr val="002060"/>
                </a:solidFill>
              </a:rPr>
              <a:t>кругу, врассыпную, так, чтобы было видно сразу всех </a:t>
            </a:r>
            <a:r>
              <a:rPr lang="ru-RU" sz="2600" dirty="0" smtClean="0">
                <a:solidFill>
                  <a:srgbClr val="002060"/>
                </a:solidFill>
              </a:rPr>
              <a:t>детей;</a:t>
            </a:r>
            <a:endParaRPr lang="ru-RU" sz="2600" dirty="0">
              <a:solidFill>
                <a:srgbClr val="002060"/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600" b="1" dirty="0">
                <a:solidFill>
                  <a:srgbClr val="002060"/>
                </a:solidFill>
              </a:rPr>
              <a:t>3.</a:t>
            </a:r>
            <a:r>
              <a:rPr lang="ru-RU" sz="2600" b="1" i="1" dirty="0">
                <a:solidFill>
                  <a:srgbClr val="002060"/>
                </a:solidFill>
              </a:rPr>
              <a:t>Создание интереса и называние </a:t>
            </a:r>
            <a:r>
              <a:rPr lang="ru-RU" sz="2600" b="1" i="1" dirty="0" smtClean="0">
                <a:solidFill>
                  <a:srgbClr val="002060"/>
                </a:solidFill>
              </a:rPr>
              <a:t>игры:</a:t>
            </a:r>
            <a:endParaRPr lang="ru-RU" sz="2600" b="1" dirty="0">
              <a:solidFill>
                <a:srgbClr val="002060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dirty="0" smtClean="0">
                <a:solidFill>
                  <a:srgbClr val="002060"/>
                </a:solidFill>
              </a:rPr>
              <a:t>- показ атрибутов;</a:t>
            </a:r>
            <a:endParaRPr lang="ru-RU" sz="2600" dirty="0">
              <a:solidFill>
                <a:srgbClr val="002060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dirty="0" smtClean="0">
                <a:solidFill>
                  <a:srgbClr val="002060"/>
                </a:solidFill>
              </a:rPr>
              <a:t>- пение песни;</a:t>
            </a:r>
            <a:endParaRPr lang="ru-RU" sz="2600" dirty="0">
              <a:solidFill>
                <a:srgbClr val="002060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dirty="0" smtClean="0">
                <a:solidFill>
                  <a:srgbClr val="002060"/>
                </a:solidFill>
              </a:rPr>
              <a:t>- загадывание загадки;</a:t>
            </a:r>
            <a:endParaRPr lang="ru-RU" sz="2600" dirty="0">
              <a:solidFill>
                <a:srgbClr val="002060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dirty="0" smtClean="0">
                <a:solidFill>
                  <a:srgbClr val="002060"/>
                </a:solidFill>
              </a:rPr>
              <a:t>- показ иллюстрации;</a:t>
            </a:r>
            <a:endParaRPr lang="ru-RU" sz="2600" dirty="0">
              <a:solidFill>
                <a:srgbClr val="002060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dirty="0" smtClean="0">
                <a:solidFill>
                  <a:srgbClr val="002060"/>
                </a:solidFill>
              </a:rPr>
              <a:t>- слова </a:t>
            </a:r>
            <a:r>
              <a:rPr lang="ru-RU" sz="2600" dirty="0">
                <a:solidFill>
                  <a:srgbClr val="002060"/>
                </a:solidFill>
              </a:rPr>
              <a:t>к </a:t>
            </a:r>
            <a:r>
              <a:rPr lang="ru-RU" sz="2600" dirty="0" smtClean="0">
                <a:solidFill>
                  <a:srgbClr val="002060"/>
                </a:solidFill>
              </a:rPr>
              <a:t>игре, </a:t>
            </a:r>
            <a:r>
              <a:rPr lang="ru-RU" sz="2600" dirty="0">
                <a:solidFill>
                  <a:srgbClr val="002060"/>
                </a:solidFill>
              </a:rPr>
              <a:t>если </a:t>
            </a:r>
            <a:r>
              <a:rPr lang="ru-RU" sz="2600" dirty="0" smtClean="0">
                <a:solidFill>
                  <a:srgbClr val="002060"/>
                </a:solidFill>
              </a:rPr>
              <a:t>есть;</a:t>
            </a:r>
            <a:endParaRPr lang="ru-RU" sz="2600" dirty="0">
              <a:solidFill>
                <a:srgbClr val="002060"/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600" b="1" dirty="0">
                <a:solidFill>
                  <a:srgbClr val="002060"/>
                </a:solidFill>
              </a:rPr>
              <a:t>4.</a:t>
            </a:r>
            <a:r>
              <a:rPr lang="ru-RU" sz="2600" b="1" i="1" dirty="0">
                <a:solidFill>
                  <a:srgbClr val="002060"/>
                </a:solidFill>
              </a:rPr>
              <a:t>Объяснение содержания и правила </a:t>
            </a:r>
            <a:r>
              <a:rPr lang="ru-RU" sz="2600" b="1" i="1" dirty="0" smtClean="0">
                <a:solidFill>
                  <a:srgbClr val="002060"/>
                </a:solidFill>
              </a:rPr>
              <a:t>игры:</a:t>
            </a:r>
            <a:endParaRPr lang="ru-RU" sz="2600" b="1" dirty="0">
              <a:solidFill>
                <a:srgbClr val="002060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dirty="0" smtClean="0">
                <a:solidFill>
                  <a:srgbClr val="002060"/>
                </a:solidFill>
              </a:rPr>
              <a:t>- если </a:t>
            </a:r>
            <a:r>
              <a:rPr lang="ru-RU" sz="2600" dirty="0">
                <a:solidFill>
                  <a:srgbClr val="002060"/>
                </a:solidFill>
              </a:rPr>
              <a:t>игра знакома детям, то вместо объяснения нужно вспомнить вместе с детьми </a:t>
            </a:r>
            <a:r>
              <a:rPr lang="ru-RU" sz="2600" dirty="0" smtClean="0">
                <a:solidFill>
                  <a:srgbClr val="002060"/>
                </a:solidFill>
              </a:rPr>
              <a:t>правила;</a:t>
            </a:r>
            <a:endParaRPr lang="ru-RU" sz="2600" dirty="0">
              <a:solidFill>
                <a:srgbClr val="002060"/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600" b="1" dirty="0">
                <a:solidFill>
                  <a:srgbClr val="002060"/>
                </a:solidFill>
              </a:rPr>
              <a:t>5.</a:t>
            </a:r>
            <a:r>
              <a:rPr lang="ru-RU" sz="2600" b="1" i="1" dirty="0">
                <a:solidFill>
                  <a:srgbClr val="002060"/>
                </a:solidFill>
              </a:rPr>
              <a:t>Распределение </a:t>
            </a:r>
            <a:r>
              <a:rPr lang="ru-RU" sz="2600" b="1" i="1" dirty="0" smtClean="0">
                <a:solidFill>
                  <a:srgbClr val="002060"/>
                </a:solidFill>
              </a:rPr>
              <a:t>ролей:</a:t>
            </a:r>
            <a:endParaRPr lang="ru-RU" sz="2600" b="1" dirty="0">
              <a:solidFill>
                <a:srgbClr val="002060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dirty="0" smtClean="0">
                <a:solidFill>
                  <a:srgbClr val="002060"/>
                </a:solidFill>
              </a:rPr>
              <a:t>- используются</a:t>
            </a:r>
            <a:r>
              <a:rPr lang="ru-RU" sz="2600" dirty="0">
                <a:solidFill>
                  <a:srgbClr val="002060"/>
                </a:solidFill>
              </a:rPr>
              <a:t> считалки и жеребьевки и т. д</a:t>
            </a:r>
            <a:r>
              <a:rPr lang="ru-RU" sz="2600" dirty="0" smtClean="0">
                <a:solidFill>
                  <a:srgbClr val="002060"/>
                </a:solidFill>
              </a:rPr>
              <a:t>.;</a:t>
            </a:r>
            <a:endParaRPr lang="ru-RU" sz="2600" dirty="0">
              <a:solidFill>
                <a:srgbClr val="002060"/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600" b="1" dirty="0">
                <a:solidFill>
                  <a:srgbClr val="002060"/>
                </a:solidFill>
              </a:rPr>
              <a:t>6</a:t>
            </a:r>
            <a:r>
              <a:rPr lang="ru-RU" sz="2600" b="1" i="1" dirty="0">
                <a:solidFill>
                  <a:srgbClr val="002060"/>
                </a:solidFill>
              </a:rPr>
              <a:t>.Руководство ходом </a:t>
            </a:r>
            <a:r>
              <a:rPr lang="ru-RU" sz="2600" b="1" i="1" dirty="0" smtClean="0">
                <a:solidFill>
                  <a:srgbClr val="002060"/>
                </a:solidFill>
              </a:rPr>
              <a:t>игры.</a:t>
            </a:r>
            <a:endParaRPr lang="ru-RU" sz="2600" b="1" dirty="0">
              <a:solidFill>
                <a:srgbClr val="002060"/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260350"/>
            <a:ext cx="8229600" cy="6264275"/>
          </a:xfrm>
        </p:spPr>
        <p:txBody>
          <a:bodyPr>
            <a:normAutofit/>
          </a:bodyPr>
          <a:lstStyle/>
          <a:p>
            <a:pPr marL="0" indent="0">
              <a:spcAft>
                <a:spcPct val="0"/>
              </a:spcAft>
              <a:buFont typeface="Georgia" pitchFamily="18" charset="0"/>
              <a:buNone/>
            </a:pPr>
            <a:r>
              <a:rPr lang="ru-RU" sz="3200" b="1" smtClean="0">
                <a:solidFill>
                  <a:srgbClr val="002060"/>
                </a:solidFill>
                <a:cs typeface="Times New Roman" pitchFamily="18" charset="0"/>
              </a:rPr>
              <a:t>«Займи место»</a:t>
            </a:r>
            <a:endParaRPr lang="ru-RU" sz="320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buFont typeface="Georgia" pitchFamily="18" charset="0"/>
              <a:buNone/>
            </a:pPr>
            <a:endParaRPr lang="ru-RU" smtClean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268413"/>
            <a:ext cx="8497888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ъект 2"/>
          <p:cNvSpPr>
            <a:spLocks noGrp="1"/>
          </p:cNvSpPr>
          <p:nvPr>
            <p:ph sz="quarter" idx="13"/>
          </p:nvPr>
        </p:nvSpPr>
        <p:spPr>
          <a:xfrm>
            <a:off x="457200" y="404813"/>
            <a:ext cx="8229600" cy="5903912"/>
          </a:xfrm>
        </p:spPr>
        <p:txBody>
          <a:bodyPr/>
          <a:lstStyle/>
          <a:p>
            <a:pPr marL="44450" indent="0">
              <a:buFont typeface="Georgia" pitchFamily="18" charset="0"/>
              <a:buNone/>
            </a:pPr>
            <a:r>
              <a:rPr lang="ru-RU" sz="3200" b="1" smtClean="0">
                <a:solidFill>
                  <a:srgbClr val="002060"/>
                </a:solidFill>
              </a:rPr>
              <a:t>«Мотыльки»</a:t>
            </a:r>
          </a:p>
        </p:txBody>
      </p:sp>
      <p:pic>
        <p:nvPicPr>
          <p:cNvPr id="2150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25538"/>
            <a:ext cx="8577263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57</TotalTime>
  <Words>296</Words>
  <Application>Microsoft Office PowerPoint</Application>
  <PresentationFormat>On-screen Show (4:3)</PresentationFormat>
  <Paragraphs>50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Trebuchet MS</vt:lpstr>
      <vt:lpstr>Arial</vt:lpstr>
      <vt:lpstr>Georgia</vt:lpstr>
      <vt:lpstr>Calibri</vt:lpstr>
      <vt:lpstr>Times New Roman</vt:lpstr>
      <vt:lpstr>Воздушный поток</vt:lpstr>
      <vt:lpstr>Воздушный поток</vt:lpstr>
      <vt:lpstr>Воздушный поток</vt:lpstr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2020-11-19T07:54:55Z</dcterms:created>
  <dcterms:modified xsi:type="dcterms:W3CDTF">2020-11-26T06:32:28Z</dcterms:modified>
</cp:coreProperties>
</file>